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A131-206D-4FB1-9CF9-2DC0C32A41E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5EF-A85F-4DAE-AC32-81B6A2721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7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A131-206D-4FB1-9CF9-2DC0C32A41E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5EF-A85F-4DAE-AC32-81B6A2721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0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A131-206D-4FB1-9CF9-2DC0C32A41E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5EF-A85F-4DAE-AC32-81B6A2721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3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A131-206D-4FB1-9CF9-2DC0C32A41E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5EF-A85F-4DAE-AC32-81B6A2721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0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A131-206D-4FB1-9CF9-2DC0C32A41E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5EF-A85F-4DAE-AC32-81B6A2721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2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A131-206D-4FB1-9CF9-2DC0C32A41E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5EF-A85F-4DAE-AC32-81B6A2721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0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A131-206D-4FB1-9CF9-2DC0C32A41E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5EF-A85F-4DAE-AC32-81B6A2721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0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A131-206D-4FB1-9CF9-2DC0C32A41E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5EF-A85F-4DAE-AC32-81B6A2721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0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A131-206D-4FB1-9CF9-2DC0C32A41E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5EF-A85F-4DAE-AC32-81B6A2721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8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A131-206D-4FB1-9CF9-2DC0C32A41E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5EF-A85F-4DAE-AC32-81B6A2721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4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A131-206D-4FB1-9CF9-2DC0C32A41E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5EF-A85F-4DAE-AC32-81B6A2721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1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901A131-206D-4FB1-9CF9-2DC0C32A41E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5FAF5EF-A85F-4DAE-AC32-81B6A2721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2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Ppqt8wA-M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022" y="278373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8900" dirty="0" smtClean="0"/>
              <a:t>TO SPANK </a:t>
            </a:r>
            <a:br>
              <a:rPr lang="en-US" sz="8900" dirty="0" smtClean="0"/>
            </a:br>
            <a:r>
              <a:rPr lang="en-US" sz="8900" dirty="0" smtClean="0"/>
              <a:t>OR </a:t>
            </a:r>
            <a:br>
              <a:rPr lang="en-US" sz="8900" dirty="0" smtClean="0"/>
            </a:br>
            <a:r>
              <a:rPr lang="en-US" sz="8900" dirty="0" smtClean="0"/>
              <a:t>NOT  TO SPANK?</a:t>
            </a:r>
            <a:endParaRPr lang="en-US" sz="8900" dirty="0"/>
          </a:p>
        </p:txBody>
      </p:sp>
    </p:spTree>
    <p:extLst>
      <p:ext uri="{BB962C8B-B14F-4D97-AF65-F5344CB8AC3E}">
        <p14:creationId xmlns:p14="http://schemas.microsoft.com/office/powerpoint/2010/main" val="4922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</a:t>
            </a:r>
            <a:br>
              <a:rPr lang="en-US" dirty="0"/>
            </a:br>
            <a:r>
              <a:rPr lang="en-US" dirty="0"/>
              <a:t>Effective            Spanking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Motivated by genuine concern for the child.</a:t>
            </a:r>
          </a:p>
          <a:p>
            <a:pPr marL="0" indent="0">
              <a:buNone/>
            </a:pPr>
            <a:r>
              <a:rPr lang="en-US" dirty="0"/>
              <a:t>-Spanking should never be motivated by parent-oriented concerns such as from sheer frustration or “showing who’s boss”.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6. The spanking should not be overly severe. </a:t>
            </a:r>
          </a:p>
          <a:p>
            <a:pPr marL="0" indent="0">
              <a:buNone/>
            </a:pPr>
            <a:r>
              <a:rPr lang="en-US" dirty="0"/>
              <a:t>-Overly severe punishments indicate an overly severe parenting style.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17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Authoritarian Parenting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Parents who tend </a:t>
            </a:r>
            <a:r>
              <a:rPr lang="en-US" dirty="0" smtClean="0"/>
              <a:t>to be high </a:t>
            </a:r>
            <a:r>
              <a:rPr lang="en-US" dirty="0" smtClean="0"/>
              <a:t>on demand and low on warmth, </a:t>
            </a:r>
            <a:r>
              <a:rPr lang="en-US" dirty="0" smtClean="0"/>
              <a:t>use </a:t>
            </a:r>
            <a:r>
              <a:rPr lang="en-US" dirty="0" smtClean="0"/>
              <a:t>the parenting style called </a:t>
            </a:r>
            <a:r>
              <a:rPr lang="en-US" u="sng" dirty="0" smtClean="0"/>
              <a:t>authoritarian</a:t>
            </a:r>
            <a:r>
              <a:rPr lang="en-US" dirty="0" smtClean="0"/>
              <a:t> parenting.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Authoritarian parenting example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b="1" dirty="0" smtClean="0"/>
              <a:t>Possible Outcomes for the Child:</a:t>
            </a:r>
          </a:p>
          <a:p>
            <a:pPr fontAlgn="base"/>
            <a:r>
              <a:rPr lang="en-US" dirty="0"/>
              <a:t> M</a:t>
            </a:r>
            <a:r>
              <a:rPr lang="en-US" dirty="0" smtClean="0"/>
              <a:t>ore </a:t>
            </a:r>
            <a:r>
              <a:rPr lang="en-US" dirty="0"/>
              <a:t>likely to behave aggressively. </a:t>
            </a:r>
            <a:endParaRPr lang="en-US" dirty="0" smtClean="0"/>
          </a:p>
          <a:p>
            <a:pPr fontAlgn="base"/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likely to have temperament problems. </a:t>
            </a:r>
          </a:p>
          <a:p>
            <a:pPr fontAlgn="base"/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likely to have social anxiety and other social problems.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8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want to hear from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any childhood spanking experiences that you would like to share?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02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Spanking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1152" y="489397"/>
            <a:ext cx="7315200" cy="2434108"/>
          </a:xfrm>
        </p:spPr>
        <p:txBody>
          <a:bodyPr/>
          <a:lstStyle/>
          <a:p>
            <a:r>
              <a:rPr lang="en-US" dirty="0"/>
              <a:t>Spanking is defined as hitting a child with an open hand and is used to control behavior.</a:t>
            </a:r>
          </a:p>
          <a:p>
            <a:endParaRPr lang="en-US" dirty="0"/>
          </a:p>
        </p:txBody>
      </p:sp>
      <p:pic>
        <p:nvPicPr>
          <p:cNvPr id="1026" name="Picture 2" descr="http://i2.cdn.turner.com/cnnnext/dam/assets/140707132136-spanking-0707-story-top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752" y="2595992"/>
            <a:ext cx="6096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5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007927"/>
            <a:ext cx="2947482" cy="4601183"/>
          </a:xfrm>
        </p:spPr>
        <p:txBody>
          <a:bodyPr/>
          <a:lstStyle/>
          <a:p>
            <a:r>
              <a:rPr lang="en-US" dirty="0" smtClean="0"/>
              <a:t>Potential Negative Effects of Spanking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Parenting theory tells us that spanking does not encourage healthy child development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Spanking can affect areas of the brain that are responsible for learning and memory because spanking causes a child to be stressed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Research has shown </a:t>
            </a:r>
            <a:r>
              <a:rPr lang="en-US"/>
              <a:t>that </a:t>
            </a:r>
            <a:r>
              <a:rPr lang="en-US" smtClean="0"/>
              <a:t>severe </a:t>
            </a:r>
            <a:r>
              <a:rPr lang="en-US" smtClean="0"/>
              <a:t>spanking </a:t>
            </a:r>
            <a:r>
              <a:rPr lang="en-US" dirty="0"/>
              <a:t>can cause aggressive behaviors no matter the amount of affection, comfort, concern, support, or nurturance you provide your child.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9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Internalizing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Internally, child may experience the following: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Anxiety </a:t>
            </a:r>
          </a:p>
          <a:p>
            <a:pPr lvl="1"/>
            <a:r>
              <a:rPr lang="en-US" dirty="0" smtClean="0"/>
              <a:t>Depression</a:t>
            </a:r>
          </a:p>
          <a:p>
            <a:pPr lvl="1"/>
            <a:r>
              <a:rPr lang="en-US" dirty="0" smtClean="0"/>
              <a:t>Withdrawal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Externalizing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Externally, the child might demonstrate the following: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Aggressive Behavior</a:t>
            </a:r>
          </a:p>
          <a:p>
            <a:pPr lvl="1"/>
            <a:r>
              <a:rPr lang="en-US" dirty="0" smtClean="0"/>
              <a:t>Conduct Problems</a:t>
            </a:r>
          </a:p>
          <a:p>
            <a:pPr lvl="1"/>
            <a:r>
              <a:rPr lang="en-US" dirty="0" smtClean="0"/>
              <a:t>Destructive Behavior</a:t>
            </a:r>
          </a:p>
        </p:txBody>
      </p:sp>
    </p:spTree>
    <p:extLst>
      <p:ext uri="{BB962C8B-B14F-4D97-AF65-F5344CB8AC3E}">
        <p14:creationId xmlns:p14="http://schemas.microsoft.com/office/powerpoint/2010/main" val="137259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</a:t>
            </a:r>
            <a:br>
              <a:rPr lang="en-US" dirty="0" smtClean="0"/>
            </a:br>
            <a:r>
              <a:rPr lang="en-US" dirty="0" smtClean="0"/>
              <a:t>Effective            Spanking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3206" y="0"/>
            <a:ext cx="7315200" cy="494548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Not spanking before the age of 2. 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Appropriate ages to spank are between ages 2-6.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Should phase out between ages 7-12.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Spanking should be under control.</a:t>
            </a:r>
          </a:p>
          <a:p>
            <a:pPr marL="0" indent="0">
              <a:buNone/>
            </a:pPr>
            <a:r>
              <a:rPr lang="en-US" dirty="0" smtClean="0"/>
              <a:t>-Not in rage, fury, or danger of “losing it” in anger.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074" name="Picture 2" descr="http://www.goldenprairieplc.ca/images/mommy-tal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369" y="3573886"/>
            <a:ext cx="28575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46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</a:t>
            </a:r>
            <a:r>
              <a:rPr lang="en-US" dirty="0"/>
              <a:t>of </a:t>
            </a:r>
            <a:br>
              <a:rPr lang="en-US" dirty="0"/>
            </a:br>
            <a:r>
              <a:rPr lang="en-US" dirty="0"/>
              <a:t>Effective            Spanking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237" y="0"/>
            <a:ext cx="7315200" cy="37824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smtClean="0"/>
              <a:t>Always </a:t>
            </a:r>
            <a:r>
              <a:rPr lang="en-US" dirty="0"/>
              <a:t>used with reasoning.</a:t>
            </a:r>
          </a:p>
          <a:p>
            <a:pPr marL="0" indent="0">
              <a:buNone/>
            </a:pPr>
            <a:r>
              <a:rPr lang="en-US" dirty="0"/>
              <a:t>-Clear explanations should be given to help avoid high levels of child distress.</a:t>
            </a:r>
          </a:p>
          <a:p>
            <a:endParaRPr lang="en-US" dirty="0"/>
          </a:p>
        </p:txBody>
      </p:sp>
      <p:pic>
        <p:nvPicPr>
          <p:cNvPr id="2052" name="Picture 4" descr="http://images.askmen.com/1080x540/dating/single_fathers/how-to-discipline-your-child-1105249-TwoBy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120" y="2798897"/>
            <a:ext cx="6155072" cy="307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432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</a:t>
            </a:r>
            <a:br>
              <a:rPr lang="en-US" dirty="0"/>
            </a:br>
            <a:r>
              <a:rPr lang="en-US" dirty="0"/>
              <a:t>Effective            Spanking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115" y="181527"/>
            <a:ext cx="7315200" cy="2909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4. Always used privately.</a:t>
            </a:r>
          </a:p>
          <a:p>
            <a:pPr marL="0" indent="0">
              <a:buNone/>
            </a:pPr>
            <a:r>
              <a:rPr lang="en-US" dirty="0" smtClean="0"/>
              <a:t>-Child embarrassment should be avoided.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098" name="Picture 2" descr="http://www.empoweringparents.com/files/articles/photo/how-to-discipline-kids-publ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388" y="2691684"/>
            <a:ext cx="3271233" cy="3271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109389" y="2691685"/>
            <a:ext cx="3271232" cy="32712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109387" y="2691683"/>
            <a:ext cx="3271234" cy="32712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http://everydaylife.globalpost.com/DM-Resize/photos.demandstudios.com/getty/article/34/125/78401290.jpg?w=600&amp;h=600&amp;keep_ratio=1&amp;webp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294" y="2691685"/>
            <a:ext cx="3271233" cy="3271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7966613" y="4533363"/>
            <a:ext cx="1228902" cy="1429554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9234152" y="2691683"/>
            <a:ext cx="1984375" cy="3271234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74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1620</TotalTime>
  <Words>321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Corbel</vt:lpstr>
      <vt:lpstr>Wingdings 2</vt:lpstr>
      <vt:lpstr>Frame</vt:lpstr>
      <vt:lpstr> TO SPANK  OR  NOT  TO SPANK?</vt:lpstr>
      <vt:lpstr>We want to hear from you!</vt:lpstr>
      <vt:lpstr>Definition of Spanking</vt:lpstr>
      <vt:lpstr>Potential Negative Effects of Spanking</vt:lpstr>
      <vt:lpstr>Internalizing Effects</vt:lpstr>
      <vt:lpstr>Externalizing Effects</vt:lpstr>
      <vt:lpstr>Characteristics of  Effective            Spanking</vt:lpstr>
      <vt:lpstr>Characteristics of  Effective            Spanking</vt:lpstr>
      <vt:lpstr>Characteristics of  Effective            Spanking</vt:lpstr>
      <vt:lpstr>Characteristics of  Effective            Spanking</vt:lpstr>
      <vt:lpstr>Authoritarian Parenting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Little</dc:creator>
  <cp:lastModifiedBy>Alex Little</cp:lastModifiedBy>
  <cp:revision>27</cp:revision>
  <dcterms:created xsi:type="dcterms:W3CDTF">2015-11-08T23:30:19Z</dcterms:created>
  <dcterms:modified xsi:type="dcterms:W3CDTF">2015-11-16T20:48:55Z</dcterms:modified>
</cp:coreProperties>
</file>